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Lora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5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FAA4-A10D-AA7E-FFAE-0A32E929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93B00-927E-014D-DE88-9C2989103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10F60-18F3-BAD5-CF11-B9AE9EF57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B2724-2EC4-C798-F10E-2B79188C9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omi.ca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2017633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Community-Driven Black Mental Health Promotions: "Boafo ye na" Wellness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88656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Presented by: Maggie Yeboah (She/Her)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140881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African Communities of Manitoba Inc. (ACOMI)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5810964"/>
            <a:ext cx="2942424" cy="1438248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81221-1EDD-C07A-FD18-5150AECD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659" y="4488656"/>
            <a:ext cx="3741746" cy="3740944"/>
          </a:xfrm>
          <a:prstGeom prst="rect">
            <a:avLst/>
          </a:prstGeom>
        </p:spPr>
      </p:pic>
      <p:pic>
        <p:nvPicPr>
          <p:cNvPr id="8" name="Picture 7" descr="https://cdn.shopify.com/s/files/1/0502/9484/9730/files/boafo_480x480.gif?v=161004250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45" y="251083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91488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Challenge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63439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Systemic Barriers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3712726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Limited access to relevant mental health services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977872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0417373" y="32171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Cultural Stigma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17373" y="3712726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Reluctance to discuss mental health challenges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4957405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563439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Resource Gaps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63439" y="5692259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Lack of culturally appropriate mental health tools</a:t>
            </a:r>
            <a:endParaRPr lang="en-US" sz="18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E3095-B266-3041-9068-16348817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87564" cy="3120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5787ED-87B1-B7F2-2EF8-7098A45F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4533" y="5108177"/>
            <a:ext cx="2085013" cy="3121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AD3558-7512-AD3C-DA03-16F0596ED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716" y="6810137"/>
            <a:ext cx="1597290" cy="1365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83827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"Boafo ye na" - Helpers Are Rare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7988" y="2537936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Support Network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117187" y="2636996"/>
            <a:ext cx="417397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Community members uplifting each other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7988" y="3787259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Cultural Relevance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918835" y="4053959"/>
            <a:ext cx="389941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African philosophy of cooperation and Collective responsibility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07988" y="520422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Prevention Focus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20364" y="5470922"/>
            <a:ext cx="347567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Addressing challenges before crisis</a:t>
            </a:r>
            <a:endParaRPr lang="en-US" sz="1850" dirty="0"/>
          </a:p>
        </p:txBody>
      </p:sp>
      <p:sp>
        <p:nvSpPr>
          <p:cNvPr id="17" name="Shape 12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07988" y="6621185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650" dirty="0"/>
          </a:p>
        </p:txBody>
      </p:sp>
      <p:sp>
        <p:nvSpPr>
          <p:cNvPr id="20" name="Text 14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Capacity Building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22012" y="6887885"/>
            <a:ext cx="333279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Developing community resources and culturally appropriate tools</a:t>
            </a:r>
            <a:endParaRPr lang="en-US" sz="18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1EC67-C668-CCB3-688E-1E6499F0F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989" y="7270908"/>
            <a:ext cx="1597290" cy="8390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7359" y="769858"/>
            <a:ext cx="7381875" cy="653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Wellness in Action: Prevention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27152" y="1756291"/>
            <a:ext cx="30480" cy="5703451"/>
          </a:xfrm>
          <a:prstGeom prst="roundRect">
            <a:avLst>
              <a:gd name="adj" fmla="val 10931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1246525" y="2240637"/>
            <a:ext cx="666274" cy="30480"/>
          </a:xfrm>
          <a:prstGeom prst="roundRect">
            <a:avLst>
              <a:gd name="adj" fmla="val 10931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777300" y="2006084"/>
            <a:ext cx="499705" cy="49970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870347" y="2059900"/>
            <a:ext cx="313492" cy="391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37767" y="1978343"/>
            <a:ext cx="365640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Mental Health Check Program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37767" y="2438162"/>
            <a:ext cx="6228874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Partnered with 10 grassroots groups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46525" y="3722013"/>
            <a:ext cx="666274" cy="30480"/>
          </a:xfrm>
          <a:prstGeom prst="roundRect">
            <a:avLst>
              <a:gd name="adj" fmla="val 10931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777300" y="3487460"/>
            <a:ext cx="499705" cy="49970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870347" y="3541276"/>
            <a:ext cx="313492" cy="391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37767" y="3459718"/>
            <a:ext cx="261306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Community Reach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37767" y="3919538"/>
            <a:ext cx="6228874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Connected with 2,200+ during pandemic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46525" y="5203388"/>
            <a:ext cx="666274" cy="30480"/>
          </a:xfrm>
          <a:prstGeom prst="roundRect">
            <a:avLst>
              <a:gd name="adj" fmla="val 10931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777300" y="4968835"/>
            <a:ext cx="499705" cy="49970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870347" y="5022652"/>
            <a:ext cx="313492" cy="391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37767" y="4941094"/>
            <a:ext cx="2646283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Family Empowerment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37767" y="5400913"/>
            <a:ext cx="6228874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Tools to identify early warning signs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1246525" y="6684764"/>
            <a:ext cx="666274" cy="30480"/>
          </a:xfrm>
          <a:prstGeom prst="roundRect">
            <a:avLst>
              <a:gd name="adj" fmla="val 109310"/>
            </a:avLst>
          </a:prstGeom>
          <a:solidFill>
            <a:srgbClr val="D9CDB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Shape 18"/>
          <p:cNvSpPr/>
          <p:nvPr/>
        </p:nvSpPr>
        <p:spPr>
          <a:xfrm>
            <a:off x="777300" y="6450211"/>
            <a:ext cx="499705" cy="49970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870347" y="6504027"/>
            <a:ext cx="313492" cy="391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137767" y="6422469"/>
            <a:ext cx="261306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Isolation Combat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137767" y="6882289"/>
            <a:ext cx="6228874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Creating connection during separation</a:t>
            </a:r>
            <a:endParaRPr lang="en-US" sz="17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A5B53A-71C1-8404-B0A3-A3D99C79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967" y="6882289"/>
            <a:ext cx="1602160" cy="1363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4952" y="627459"/>
            <a:ext cx="7546896" cy="1342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Wellness in Action: Community Engagement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952" y="2311718"/>
            <a:ext cx="545068" cy="5450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4952" y="3084909"/>
            <a:ext cx="2287429" cy="671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Black Mental Health Toolkit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84952" y="3892748"/>
            <a:ext cx="2287429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Culturally relevant resources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567" y="2311718"/>
            <a:ext cx="545068" cy="5450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4567" y="3084909"/>
            <a:ext cx="2287548" cy="671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Local Discussion Forums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8914567" y="3892748"/>
            <a:ext cx="2287548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Normalizing mental health talks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300" y="2311718"/>
            <a:ext cx="545068" cy="5450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300" y="3084909"/>
            <a:ext cx="2287429" cy="671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60+ Affiliate Network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1544300" y="3892748"/>
            <a:ext cx="2287429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Widespread community reach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952" y="5307092"/>
            <a:ext cx="545068" cy="5450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84952" y="6080284"/>
            <a:ext cx="2287429" cy="671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Program Integration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6284952" y="6888123"/>
            <a:ext cx="2287429" cy="729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Youth, seniors, newcomers focus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EC1E97-5E45-BF5F-AF94-B044A13E1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8716" y="6751320"/>
            <a:ext cx="1597290" cy="13656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D7B015-E949-18A7-0A70-96378AEDA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1" y="27475"/>
            <a:ext cx="1620245" cy="1199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0886" y="810115"/>
            <a:ext cx="68943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Impact &amp; Lessons Learned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20886" y="21684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Measurable Impact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797319" y="21684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Key Lessons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722118" y="311729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2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Cultural relevance </a:t>
            </a:r>
            <a:r>
              <a:rPr lang="en-US" sz="24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722117" y="427644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2400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Integrate with broader wellness</a:t>
            </a:r>
            <a:endParaRPr lang="en-US" sz="2400" b="1" dirty="0"/>
          </a:p>
        </p:txBody>
      </p:sp>
      <p:sp>
        <p:nvSpPr>
          <p:cNvPr id="10" name="Text 8"/>
          <p:cNvSpPr/>
          <p:nvPr/>
        </p:nvSpPr>
        <p:spPr>
          <a:xfrm>
            <a:off x="7722116" y="537317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Community-Driven Approach: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000"/>
              </a:lnSpc>
              <a:buSzPct val="100000"/>
            </a:pP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</a:t>
            </a:r>
            <a:r>
              <a:rPr lang="en-US" i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 Us, By Us" approach works and makes for meaningful change</a:t>
            </a:r>
            <a:endParaRPr lang="en-US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66A26B-E4D5-6AB0-91F3-113689156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628" y="6729665"/>
            <a:ext cx="1597290" cy="1365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D19ABC-B245-1A2C-A0DC-AF30F7CBB854}"/>
              </a:ext>
            </a:extLst>
          </p:cNvPr>
          <p:cNvSpPr txBox="1"/>
          <p:nvPr/>
        </p:nvSpPr>
        <p:spPr>
          <a:xfrm>
            <a:off x="7946479" y="3581616"/>
            <a:ext cx="6558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Mental health tools need to reflect the experiences of Black communities to be effective.</a:t>
            </a:r>
            <a:endParaRPr lang="en-GB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38C34-6528-5093-0359-F2760FEDBC0B}"/>
              </a:ext>
            </a:extLst>
          </p:cNvPr>
          <p:cNvSpPr txBox="1"/>
          <p:nvPr/>
        </p:nvSpPr>
        <p:spPr>
          <a:xfrm>
            <a:off x="7946479" y="4737694"/>
            <a:ext cx="6332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Mental health should be a part of broader wellness conversation to create safer spaces for discussion.</a:t>
            </a:r>
            <a:endParaRPr lang="en-GB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13BEE-EEAB-C74C-1E3F-C99E45D9B928}"/>
              </a:ext>
            </a:extLst>
          </p:cNvPr>
          <p:cNvSpPr txBox="1"/>
          <p:nvPr/>
        </p:nvSpPr>
        <p:spPr>
          <a:xfrm>
            <a:off x="242538" y="3039074"/>
            <a:ext cx="7680960" cy="3251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2,200+ individuals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reached through wellness checks during the pandemic.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50+ organizations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received culturally relevant resources.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discussions helped reduce stigma and made talking about mental health more normal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34754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Recommendations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410539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862524" y="2410539"/>
            <a:ext cx="361878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Expand Community Models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6683097" y="3528417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7221617" y="3476188"/>
            <a:ext cx="302775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Equip Leaders &amp; Elders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042190" y="4646295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7580590" y="46462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Invest in Resources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7401282" y="5764173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7939683" y="57641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Advocate for Policy</a:t>
            </a:r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8B5AC-88EE-1CB5-8828-4E7B5731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899" y="6694778"/>
            <a:ext cx="1597290" cy="1365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E636A7-0A34-96E9-AD7D-4CA41E844E8D}"/>
              </a:ext>
            </a:extLst>
          </p:cNvPr>
          <p:cNvSpPr txBox="1"/>
          <p:nvPr/>
        </p:nvSpPr>
        <p:spPr>
          <a:xfrm>
            <a:off x="6862524" y="3820448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Equip community leaders and elders with strategies to support their members through culturally specific initiatives.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24801-AA60-B851-BB24-888D3B4A03C3}"/>
              </a:ext>
            </a:extLst>
          </p:cNvPr>
          <p:cNvSpPr txBox="1"/>
          <p:nvPr/>
        </p:nvSpPr>
        <p:spPr>
          <a:xfrm>
            <a:off x="7179989" y="5058270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Develop and distribute tailored mental health materials for Black Canadians.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58099-E1D3-ADD2-AB76-BDF9513B60D0}"/>
              </a:ext>
            </a:extLst>
          </p:cNvPr>
          <p:cNvSpPr txBox="1"/>
          <p:nvPr/>
        </p:nvSpPr>
        <p:spPr>
          <a:xfrm>
            <a:off x="6503551" y="271380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Scale the ACOMI model to other regions, empowering Black communities to replicate its successes.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4AC9BC-ABBE-5C62-EB03-95E213D133C2}"/>
              </a:ext>
            </a:extLst>
          </p:cNvPr>
          <p:cNvSpPr txBox="1"/>
          <p:nvPr/>
        </p:nvSpPr>
        <p:spPr>
          <a:xfrm>
            <a:off x="7580590" y="6129527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Promote policies that prioritize long-term funding for Black-led mental health programs.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Path Forward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Prevention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Proactive community approaches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Partnerships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Collaborative support networks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34388" y="35697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Capacity Building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Strengthening community resources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48625" y="578060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Cultural Relevance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837724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"Boafo ye na" philosophy in action</a:t>
            </a:r>
            <a:endParaRPr lang="en-US" sz="18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7753" y="5394841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2F5C36-063E-DE39-27A2-6D0D9EC20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7627" y="6700483"/>
            <a:ext cx="1597290" cy="1365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65A760-A766-261B-B2E2-199FF92ED091}"/>
              </a:ext>
            </a:extLst>
          </p:cNvPr>
          <p:cNvSpPr txBox="1"/>
          <p:nvPr/>
        </p:nvSpPr>
        <p:spPr>
          <a:xfrm>
            <a:off x="4034135" y="7202662"/>
            <a:ext cx="73152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ACOMI: Empowering Communities for Mental Wellness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 on ACOMI Programs, visit: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www.acomi.ca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B6F8-CD20-AC52-AA97-63F92513C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63F39106-16CE-71BA-7E1F-A940CC3FC877}"/>
              </a:ext>
            </a:extLst>
          </p:cNvPr>
          <p:cNvSpPr/>
          <p:nvPr/>
        </p:nvSpPr>
        <p:spPr>
          <a:xfrm>
            <a:off x="628719" y="97970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Community-Driven Black Mental Health Promotions: "Boafo ye na" Wellness Model</a:t>
            </a:r>
            <a:endParaRPr lang="en-US" sz="44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D22E28F-EE22-6935-12D5-D0E8349D3C48}"/>
              </a:ext>
            </a:extLst>
          </p:cNvPr>
          <p:cNvSpPr/>
          <p:nvPr/>
        </p:nvSpPr>
        <p:spPr>
          <a:xfrm>
            <a:off x="837724" y="4488656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Presented by: Maggie Yeboah (She/Her)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</a:rPr>
              <a:t>Executive Director</a:t>
            </a:r>
            <a:endParaRPr lang="en-US" sz="18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C9E5117-546F-4513-E0BE-91F7245F4618}"/>
              </a:ext>
            </a:extLst>
          </p:cNvPr>
          <p:cNvSpPr/>
          <p:nvPr/>
        </p:nvSpPr>
        <p:spPr>
          <a:xfrm>
            <a:off x="837723" y="5395930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African Communities of Manitoba Inc. (ACOMI)</a:t>
            </a:r>
            <a:endParaRPr lang="en-US" sz="185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A38BAEB-D8DB-FD48-C47C-C14DC5A9CD13}"/>
              </a:ext>
            </a:extLst>
          </p:cNvPr>
          <p:cNvSpPr/>
          <p:nvPr/>
        </p:nvSpPr>
        <p:spPr>
          <a:xfrm>
            <a:off x="837724" y="581096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18E92B-439D-82F9-DDAC-36839453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183" y="5523905"/>
            <a:ext cx="2706274" cy="27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420</Words>
  <Application>Microsoft Office PowerPoint</Application>
  <PresentationFormat>Custom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Source Sans Pro</vt:lpstr>
      <vt:lpstr>Arial</vt:lpstr>
      <vt:lpstr>Times New Roman</vt:lpstr>
      <vt:lpstr>Symbol</vt:lpstr>
      <vt:lpstr>Lora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Acomi</cp:lastModifiedBy>
  <cp:revision>7</cp:revision>
  <dcterms:created xsi:type="dcterms:W3CDTF">2025-03-10T16:25:50Z</dcterms:created>
  <dcterms:modified xsi:type="dcterms:W3CDTF">2025-03-16T00:00:49Z</dcterms:modified>
</cp:coreProperties>
</file>